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Inconsolata"/>
      <p:regular r:id="rId15"/>
    </p:embeddedFont>
    <p:embeddedFont>
      <p:font typeface="Inconsolata"/>
      <p:regular r:id="rId16"/>
    </p:embeddedFont>
    <p:embeddedFont>
      <p:font typeface="Fira Sans"/>
      <p:regular r:id="rId17"/>
    </p:embeddedFont>
    <p:embeddedFont>
      <p:font typeface="Fira Sans"/>
      <p:regular r:id="rId18"/>
    </p:embeddedFont>
    <p:embeddedFont>
      <p:font typeface="Fira Sans"/>
      <p:regular r:id="rId19"/>
    </p:embeddedFont>
    <p:embeddedFont>
      <p:font typeface="Fira Sans"/>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3-1.png>
</file>

<file path=ppt/media/image-4-1.png>
</file>

<file path=ppt/media/image-5-1.png>
</file>

<file path=ppt/media/image-5-2.png>
</file>

<file path=ppt/media/image-5-3.png>
</file>

<file path=ppt/media/image-6-1.png>
</file>

<file path=ppt/media/image-7-1.png>
</file>

<file path=ppt/media/image-7-2.png>
</file>

<file path=ppt/media/image-7-3.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330762"/>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New Year Sales Analysis Project</a:t>
            </a:r>
            <a:endParaRPr lang="en-US" sz="4450" dirty="0"/>
          </a:p>
        </p:txBody>
      </p:sp>
      <p:sp>
        <p:nvSpPr>
          <p:cNvPr id="4" name="Text 1"/>
          <p:cNvSpPr/>
          <p:nvPr/>
        </p:nvSpPr>
        <p:spPr>
          <a:xfrm>
            <a:off x="6280190" y="3088481"/>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This project analyzes New Year sales data to uncover patterns, trends, and insights that reveal customer behavior. Using Python libraries like pandas, numpy, matplotlib, and seaborn, the dataset was loaded, cleaned, and explored to prepare for analysis.</a:t>
            </a:r>
            <a:endParaRPr lang="en-US" sz="1750" dirty="0"/>
          </a:p>
        </p:txBody>
      </p:sp>
      <p:sp>
        <p:nvSpPr>
          <p:cNvPr id="5" name="Text 2"/>
          <p:cNvSpPr/>
          <p:nvPr/>
        </p:nvSpPr>
        <p:spPr>
          <a:xfrm>
            <a:off x="6280190" y="4795242"/>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The dataset contains 11,239 entries with details on user demographics, product categories, orders, and purchase amounts. Data cleaning included converting the Amount column to integer and verifying no null values remain.</a:t>
            </a:r>
            <a:endParaRPr lang="en-US" sz="1750" dirty="0"/>
          </a:p>
        </p:txBody>
      </p:sp>
      <p:sp>
        <p:nvSpPr>
          <p:cNvPr id="6" name="Shape 3"/>
          <p:cNvSpPr/>
          <p:nvPr/>
        </p:nvSpPr>
        <p:spPr>
          <a:xfrm>
            <a:off x="6280190" y="6518910"/>
            <a:ext cx="362903" cy="362903"/>
          </a:xfrm>
          <a:prstGeom prst="roundRect">
            <a:avLst>
              <a:gd name="adj" fmla="val 25194296"/>
            </a:avLst>
          </a:prstGeom>
          <a:noFill/>
          <a:ln w="7620">
            <a:solidFill>
              <a:srgbClr val="4D4D51"/>
            </a:solidFill>
            <a:prstDash val="solid"/>
          </a:ln>
        </p:spPr>
      </p:sp>
      <p:pic>
        <p:nvPicPr>
          <p:cNvPr id="7" name="Image 1" descr="preencoded.png">    </p:cNvPr>
          <p:cNvPicPr>
            <a:picLocks noChangeAspect="1"/>
          </p:cNvPicPr>
          <p:nvPr/>
        </p:nvPicPr>
        <p:blipFill>
          <a:blip r:embed="rId2"/>
          <a:stretch>
            <a:fillRect/>
          </a:stretch>
        </p:blipFill>
        <p:spPr>
          <a:xfrm>
            <a:off x="6287810" y="6526530"/>
            <a:ext cx="347663" cy="347663"/>
          </a:xfrm>
          <a:prstGeom prst="rect">
            <a:avLst/>
          </a:prstGeom>
        </p:spPr>
      </p:pic>
      <p:sp>
        <p:nvSpPr>
          <p:cNvPr id="8" name="Text 4"/>
          <p:cNvSpPr/>
          <p:nvPr/>
        </p:nvSpPr>
        <p:spPr>
          <a:xfrm>
            <a:off x="6756440" y="6502003"/>
            <a:ext cx="2261949" cy="396835"/>
          </a:xfrm>
          <a:prstGeom prst="rect">
            <a:avLst/>
          </a:prstGeom>
          <a:noFill/>
          <a:ln/>
        </p:spPr>
        <p:txBody>
          <a:bodyPr wrap="none" lIns="0" tIns="0" rIns="0" bIns="0" rtlCol="0" anchor="t"/>
          <a:lstStyle/>
          <a:p>
            <a:pPr algn="l" indent="0" marL="0">
              <a:lnSpc>
                <a:spcPts val="3100"/>
              </a:lnSpc>
              <a:buNone/>
            </a:pPr>
            <a:r>
              <a:rPr lang="en-US" sz="2200" b="1" dirty="0">
                <a:solidFill>
                  <a:srgbClr val="DAD1E6"/>
                </a:solidFill>
                <a:latin typeface="Fira Sans Bold" pitchFamily="34" charset="0"/>
                <a:ea typeface="Fira Sans Bold" pitchFamily="34" charset="-122"/>
                <a:cs typeface="Fira Sans Bold" pitchFamily="34" charset="-120"/>
              </a:rPr>
              <a:t>by Shubham Raut</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714976"/>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Gender and Purchase Amount Analysis</a:t>
            </a:r>
            <a:endParaRPr lang="en-US" sz="4450" dirty="0"/>
          </a:p>
        </p:txBody>
      </p:sp>
      <p:sp>
        <p:nvSpPr>
          <p:cNvPr id="4" name="Shape 1"/>
          <p:cNvSpPr/>
          <p:nvPr/>
        </p:nvSpPr>
        <p:spPr>
          <a:xfrm>
            <a:off x="6280190" y="3472696"/>
            <a:ext cx="510302" cy="510302"/>
          </a:xfrm>
          <a:prstGeom prst="roundRect">
            <a:avLst>
              <a:gd name="adj" fmla="val 6667"/>
            </a:avLst>
          </a:prstGeom>
          <a:solidFill>
            <a:srgbClr val="433550"/>
          </a:solidFill>
          <a:ln/>
        </p:spPr>
      </p:sp>
      <p:sp>
        <p:nvSpPr>
          <p:cNvPr id="5" name="Text 2"/>
          <p:cNvSpPr/>
          <p:nvPr/>
        </p:nvSpPr>
        <p:spPr>
          <a:xfrm>
            <a:off x="7017306" y="3550563"/>
            <a:ext cx="311717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Purchase Participation</a:t>
            </a:r>
            <a:endParaRPr lang="en-US" sz="2200" dirty="0"/>
          </a:p>
        </p:txBody>
      </p:sp>
      <p:sp>
        <p:nvSpPr>
          <p:cNvPr id="6" name="Text 3"/>
          <p:cNvSpPr/>
          <p:nvPr/>
        </p:nvSpPr>
        <p:spPr>
          <a:xfrm>
            <a:off x="7017306" y="4040981"/>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Both males and females participate nearly equally in purchases during the New Year sales.</a:t>
            </a:r>
            <a:endParaRPr lang="en-US" sz="1750" dirty="0"/>
          </a:p>
        </p:txBody>
      </p:sp>
      <p:sp>
        <p:nvSpPr>
          <p:cNvPr id="7" name="Shape 4"/>
          <p:cNvSpPr/>
          <p:nvPr/>
        </p:nvSpPr>
        <p:spPr>
          <a:xfrm>
            <a:off x="6280190" y="5220414"/>
            <a:ext cx="510302" cy="510302"/>
          </a:xfrm>
          <a:prstGeom prst="roundRect">
            <a:avLst>
              <a:gd name="adj" fmla="val 6667"/>
            </a:avLst>
          </a:prstGeom>
          <a:solidFill>
            <a:srgbClr val="433550"/>
          </a:solidFill>
          <a:ln/>
        </p:spPr>
      </p:sp>
      <p:sp>
        <p:nvSpPr>
          <p:cNvPr id="8" name="Text 5"/>
          <p:cNvSpPr/>
          <p:nvPr/>
        </p:nvSpPr>
        <p:spPr>
          <a:xfrm>
            <a:off x="7017306" y="529828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Spending Patterns</a:t>
            </a:r>
            <a:endParaRPr lang="en-US" sz="2200" dirty="0"/>
          </a:p>
        </p:txBody>
      </p:sp>
      <p:sp>
        <p:nvSpPr>
          <p:cNvPr id="9" name="Text 6"/>
          <p:cNvSpPr/>
          <p:nvPr/>
        </p:nvSpPr>
        <p:spPr>
          <a:xfrm>
            <a:off x="7017306" y="5788700"/>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Males contribute a higher total purchase amount, indicating they tend to spend more per transaction on average.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24138" y="568881"/>
            <a:ext cx="6465094" cy="646509"/>
          </a:xfrm>
          <a:prstGeom prst="rect">
            <a:avLst/>
          </a:prstGeom>
          <a:noFill/>
          <a:ln/>
        </p:spPr>
        <p:txBody>
          <a:bodyPr wrap="none" lIns="0" tIns="0" rIns="0" bIns="0" rtlCol="0" anchor="t"/>
          <a:lstStyle/>
          <a:p>
            <a:pPr algn="l" indent="0" marL="0">
              <a:lnSpc>
                <a:spcPts val="5050"/>
              </a:lnSpc>
              <a:buNone/>
            </a:pPr>
            <a:r>
              <a:rPr lang="en-US" sz="4050" b="1" dirty="0">
                <a:solidFill>
                  <a:srgbClr val="F94CAF"/>
                </a:solidFill>
                <a:latin typeface="Inconsolata Bold" pitchFamily="34" charset="0"/>
                <a:ea typeface="Inconsolata Bold" pitchFamily="34" charset="-122"/>
                <a:cs typeface="Inconsolata Bold" pitchFamily="34" charset="-120"/>
              </a:rPr>
              <a:t>Age Group Purchase Trends</a:t>
            </a:r>
            <a:endParaRPr lang="en-US" sz="4050" dirty="0"/>
          </a:p>
        </p:txBody>
      </p:sp>
      <p:pic>
        <p:nvPicPr>
          <p:cNvPr id="3" name="Image 0" descr="preencoded.png">    </p:cNvPr>
          <p:cNvPicPr>
            <a:picLocks noChangeAspect="1"/>
          </p:cNvPicPr>
          <p:nvPr/>
        </p:nvPicPr>
        <p:blipFill>
          <a:blip r:embed="rId1"/>
          <a:stretch>
            <a:fillRect/>
          </a:stretch>
        </p:blipFill>
        <p:spPr>
          <a:xfrm>
            <a:off x="724138" y="1629132"/>
            <a:ext cx="7345680" cy="4617720"/>
          </a:xfrm>
          <a:prstGeom prst="rect">
            <a:avLst/>
          </a:prstGeom>
        </p:spPr>
      </p:pic>
      <p:sp>
        <p:nvSpPr>
          <p:cNvPr id="4" name="Text 1"/>
          <p:cNvSpPr/>
          <p:nvPr/>
        </p:nvSpPr>
        <p:spPr>
          <a:xfrm>
            <a:off x="724138" y="6686312"/>
            <a:ext cx="2715339" cy="323255"/>
          </a:xfrm>
          <a:prstGeom prst="rect">
            <a:avLst/>
          </a:prstGeom>
          <a:noFill/>
          <a:ln/>
        </p:spPr>
        <p:txBody>
          <a:bodyPr wrap="none" lIns="0" tIns="0" rIns="0" bIns="0" rtlCol="0" anchor="t"/>
          <a:lstStyle/>
          <a:p>
            <a:pPr algn="l" indent="0" marL="0">
              <a:lnSpc>
                <a:spcPts val="2500"/>
              </a:lnSpc>
              <a:buNone/>
            </a:pPr>
            <a:r>
              <a:rPr lang="en-US" sz="2000" b="1" dirty="0">
                <a:solidFill>
                  <a:srgbClr val="F94CAF"/>
                </a:solidFill>
                <a:latin typeface="Inconsolata Bold" pitchFamily="34" charset="0"/>
                <a:ea typeface="Inconsolata Bold" pitchFamily="34" charset="-122"/>
                <a:cs typeface="Inconsolata Bold" pitchFamily="34" charset="-120"/>
              </a:rPr>
              <a:t>Most Active Age Group</a:t>
            </a:r>
            <a:endParaRPr lang="en-US" sz="2000" dirty="0"/>
          </a:p>
        </p:txBody>
      </p:sp>
      <p:sp>
        <p:nvSpPr>
          <p:cNvPr id="5" name="Text 2"/>
          <p:cNvSpPr/>
          <p:nvPr/>
        </p:nvSpPr>
        <p:spPr>
          <a:xfrm>
            <a:off x="724138" y="7216378"/>
            <a:ext cx="6338649" cy="661988"/>
          </a:xfrm>
          <a:prstGeom prst="rect">
            <a:avLst/>
          </a:prstGeom>
          <a:noFill/>
          <a:ln/>
        </p:spPr>
        <p:txBody>
          <a:bodyPr wrap="square" lIns="0" tIns="0" rIns="0" bIns="0" rtlCol="0" anchor="t"/>
          <a:lstStyle/>
          <a:p>
            <a:pPr algn="l" indent="0" marL="0">
              <a:lnSpc>
                <a:spcPts val="2600"/>
              </a:lnSpc>
              <a:buNone/>
            </a:pPr>
            <a:r>
              <a:rPr lang="en-US" sz="1600" dirty="0">
                <a:solidFill>
                  <a:srgbClr val="DAD1E6"/>
                </a:solidFill>
                <a:latin typeface="Fira Sans" pitchFamily="34" charset="0"/>
                <a:ea typeface="Fira Sans" pitchFamily="34" charset="-122"/>
                <a:cs typeface="Fira Sans" pitchFamily="34" charset="-120"/>
              </a:rPr>
              <a:t>The 26-35 age group is the most active in making purchases during the New Year sales.</a:t>
            </a:r>
            <a:endParaRPr lang="en-US" sz="1600" dirty="0"/>
          </a:p>
        </p:txBody>
      </p:sp>
      <p:sp>
        <p:nvSpPr>
          <p:cNvPr id="6" name="Text 3"/>
          <p:cNvSpPr/>
          <p:nvPr/>
        </p:nvSpPr>
        <p:spPr>
          <a:xfrm>
            <a:off x="7575233" y="6686312"/>
            <a:ext cx="2586276" cy="323255"/>
          </a:xfrm>
          <a:prstGeom prst="rect">
            <a:avLst/>
          </a:prstGeom>
          <a:noFill/>
          <a:ln/>
        </p:spPr>
        <p:txBody>
          <a:bodyPr wrap="none" lIns="0" tIns="0" rIns="0" bIns="0" rtlCol="0" anchor="t"/>
          <a:lstStyle/>
          <a:p>
            <a:pPr algn="l" indent="0" marL="0">
              <a:lnSpc>
                <a:spcPts val="2500"/>
              </a:lnSpc>
              <a:buNone/>
            </a:pPr>
            <a:r>
              <a:rPr lang="en-US" sz="2000" b="1" dirty="0">
                <a:solidFill>
                  <a:srgbClr val="F94CAF"/>
                </a:solidFill>
                <a:latin typeface="Inconsolata Bold" pitchFamily="34" charset="0"/>
                <a:ea typeface="Inconsolata Bold" pitchFamily="34" charset="-122"/>
                <a:cs typeface="Inconsolata Bold" pitchFamily="34" charset="-120"/>
              </a:rPr>
              <a:t>Gender Differences</a:t>
            </a:r>
            <a:endParaRPr lang="en-US" sz="2000" dirty="0"/>
          </a:p>
        </p:txBody>
      </p:sp>
      <p:sp>
        <p:nvSpPr>
          <p:cNvPr id="7" name="Text 4"/>
          <p:cNvSpPr/>
          <p:nvPr/>
        </p:nvSpPr>
        <p:spPr>
          <a:xfrm>
            <a:off x="7575233" y="7216378"/>
            <a:ext cx="6338649" cy="661988"/>
          </a:xfrm>
          <a:prstGeom prst="rect">
            <a:avLst/>
          </a:prstGeom>
          <a:noFill/>
          <a:ln/>
        </p:spPr>
        <p:txBody>
          <a:bodyPr wrap="square" lIns="0" tIns="0" rIns="0" bIns="0" rtlCol="0" anchor="t"/>
          <a:lstStyle/>
          <a:p>
            <a:pPr algn="l" indent="0" marL="0">
              <a:lnSpc>
                <a:spcPts val="2600"/>
              </a:lnSpc>
              <a:buNone/>
            </a:pPr>
            <a:r>
              <a:rPr lang="en-US" sz="1600" dirty="0">
                <a:solidFill>
                  <a:srgbClr val="DAD1E6"/>
                </a:solidFill>
                <a:latin typeface="Fira Sans" pitchFamily="34" charset="0"/>
                <a:ea typeface="Fira Sans" pitchFamily="34" charset="-122"/>
                <a:cs typeface="Fira Sans" pitchFamily="34" charset="-120"/>
              </a:rPr>
              <a:t>Within age groups, males generally show higher purchase counts and amounts compared to females.</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452682"/>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Top States by Purchase Amount</a:t>
            </a:r>
            <a:endParaRPr lang="en-US" sz="4450" dirty="0"/>
          </a:p>
        </p:txBody>
      </p:sp>
      <p:sp>
        <p:nvSpPr>
          <p:cNvPr id="4" name="Shape 1"/>
          <p:cNvSpPr/>
          <p:nvPr/>
        </p:nvSpPr>
        <p:spPr>
          <a:xfrm>
            <a:off x="6280190" y="3210401"/>
            <a:ext cx="7556421" cy="1669852"/>
          </a:xfrm>
          <a:prstGeom prst="roundRect">
            <a:avLst>
              <a:gd name="adj" fmla="val 2038"/>
            </a:avLst>
          </a:prstGeom>
          <a:solidFill>
            <a:srgbClr val="433550"/>
          </a:solidFill>
          <a:ln/>
        </p:spPr>
      </p:sp>
      <p:sp>
        <p:nvSpPr>
          <p:cNvPr id="5" name="Text 2"/>
          <p:cNvSpPr/>
          <p:nvPr/>
        </p:nvSpPr>
        <p:spPr>
          <a:xfrm>
            <a:off x="6507004" y="343721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Leading States</a:t>
            </a:r>
            <a:endParaRPr lang="en-US" sz="2200" dirty="0"/>
          </a:p>
        </p:txBody>
      </p:sp>
      <p:sp>
        <p:nvSpPr>
          <p:cNvPr id="6" name="Text 3"/>
          <p:cNvSpPr/>
          <p:nvPr/>
        </p:nvSpPr>
        <p:spPr>
          <a:xfrm>
            <a:off x="6507004" y="3927634"/>
            <a:ext cx="7102793"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Uttar Pradesh, Maharashtra, and Karnataka are the top three states generating the highest total revenue.</a:t>
            </a:r>
            <a:endParaRPr lang="en-US" sz="1750" dirty="0"/>
          </a:p>
        </p:txBody>
      </p:sp>
      <p:sp>
        <p:nvSpPr>
          <p:cNvPr id="7" name="Shape 4"/>
          <p:cNvSpPr/>
          <p:nvPr/>
        </p:nvSpPr>
        <p:spPr>
          <a:xfrm>
            <a:off x="6280190" y="5107067"/>
            <a:ext cx="7556421" cy="1669852"/>
          </a:xfrm>
          <a:prstGeom prst="roundRect">
            <a:avLst>
              <a:gd name="adj" fmla="val 2038"/>
            </a:avLst>
          </a:prstGeom>
          <a:solidFill>
            <a:srgbClr val="433550"/>
          </a:solidFill>
          <a:ln/>
        </p:spPr>
      </p:sp>
      <p:sp>
        <p:nvSpPr>
          <p:cNvPr id="8" name="Text 5"/>
          <p:cNvSpPr/>
          <p:nvPr/>
        </p:nvSpPr>
        <p:spPr>
          <a:xfrm>
            <a:off x="6507004" y="5333881"/>
            <a:ext cx="2975491"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Revenue Concentration</a:t>
            </a:r>
            <a:endParaRPr lang="en-US" sz="2200" dirty="0"/>
          </a:p>
        </p:txBody>
      </p:sp>
      <p:sp>
        <p:nvSpPr>
          <p:cNvPr id="9" name="Text 6"/>
          <p:cNvSpPr/>
          <p:nvPr/>
        </p:nvSpPr>
        <p:spPr>
          <a:xfrm>
            <a:off x="6507004" y="5824299"/>
            <a:ext cx="7102793"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These states together contribute nearly half of the overall sales revenue during the New Year period.</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662720"/>
            <a:ext cx="7654171" cy="708779"/>
          </a:xfrm>
          <a:prstGeom prst="rect">
            <a:avLst/>
          </a:prstGeom>
          <a:noFill/>
          <a:ln/>
        </p:spPr>
        <p:txBody>
          <a:bodyPr wrap="non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Marital Status and Spending</a:t>
            </a:r>
            <a:endParaRPr lang="en-US" sz="4450" dirty="0"/>
          </a:p>
        </p:txBody>
      </p:sp>
      <p:pic>
        <p:nvPicPr>
          <p:cNvPr id="4" name="Image 1" descr="preencoded.png">    </p:cNvPr>
          <p:cNvPicPr>
            <a:picLocks noChangeAspect="1"/>
          </p:cNvPicPr>
          <p:nvPr/>
        </p:nvPicPr>
        <p:blipFill>
          <a:blip r:embed="rId2"/>
          <a:stretch>
            <a:fillRect/>
          </a:stretch>
        </p:blipFill>
        <p:spPr>
          <a:xfrm>
            <a:off x="793790" y="4711660"/>
            <a:ext cx="6521410" cy="907256"/>
          </a:xfrm>
          <a:prstGeom prst="rect">
            <a:avLst/>
          </a:prstGeom>
        </p:spPr>
      </p:pic>
      <p:sp>
        <p:nvSpPr>
          <p:cNvPr id="5" name="Text 1"/>
          <p:cNvSpPr/>
          <p:nvPr/>
        </p:nvSpPr>
        <p:spPr>
          <a:xfrm>
            <a:off x="1020604" y="595907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Married Individuals</a:t>
            </a:r>
            <a:endParaRPr lang="en-US" sz="2200" dirty="0"/>
          </a:p>
        </p:txBody>
      </p:sp>
      <p:sp>
        <p:nvSpPr>
          <p:cNvPr id="6" name="Text 2"/>
          <p:cNvSpPr/>
          <p:nvPr/>
        </p:nvSpPr>
        <p:spPr>
          <a:xfrm>
            <a:off x="1020604" y="6449497"/>
            <a:ext cx="6067782"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Married customers tend to spend more overall compared to unmarried ones, especially married men.</a:t>
            </a:r>
            <a:endParaRPr lang="en-US" sz="1750" dirty="0"/>
          </a:p>
        </p:txBody>
      </p:sp>
      <p:pic>
        <p:nvPicPr>
          <p:cNvPr id="7" name="Image 2" descr="preencoded.png">    </p:cNvPr>
          <p:cNvPicPr>
            <a:picLocks noChangeAspect="1"/>
          </p:cNvPicPr>
          <p:nvPr/>
        </p:nvPicPr>
        <p:blipFill>
          <a:blip r:embed="rId3"/>
          <a:stretch>
            <a:fillRect/>
          </a:stretch>
        </p:blipFill>
        <p:spPr>
          <a:xfrm>
            <a:off x="7315200" y="4711660"/>
            <a:ext cx="6521410" cy="907256"/>
          </a:xfrm>
          <a:prstGeom prst="rect">
            <a:avLst/>
          </a:prstGeom>
        </p:spPr>
      </p:pic>
      <p:sp>
        <p:nvSpPr>
          <p:cNvPr id="8" name="Text 3"/>
          <p:cNvSpPr/>
          <p:nvPr/>
        </p:nvSpPr>
        <p:spPr>
          <a:xfrm>
            <a:off x="7542014" y="595907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Family Influence</a:t>
            </a:r>
            <a:endParaRPr lang="en-US" sz="2200" dirty="0"/>
          </a:p>
        </p:txBody>
      </p:sp>
      <p:sp>
        <p:nvSpPr>
          <p:cNvPr id="9" name="Text 4"/>
          <p:cNvSpPr/>
          <p:nvPr/>
        </p:nvSpPr>
        <p:spPr>
          <a:xfrm>
            <a:off x="7542014" y="6449497"/>
            <a:ext cx="6067782"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This trend suggests family-related shopping drives higher purchase amounts during the New Year season.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27578" y="493038"/>
            <a:ext cx="7396520" cy="560308"/>
          </a:xfrm>
          <a:prstGeom prst="rect">
            <a:avLst/>
          </a:prstGeom>
          <a:noFill/>
          <a:ln/>
        </p:spPr>
        <p:txBody>
          <a:bodyPr wrap="none" lIns="0" tIns="0" rIns="0" bIns="0" rtlCol="0" anchor="t"/>
          <a:lstStyle/>
          <a:p>
            <a:pPr algn="l" indent="0" marL="0">
              <a:lnSpc>
                <a:spcPts val="4400"/>
              </a:lnSpc>
              <a:buNone/>
            </a:pPr>
            <a:r>
              <a:rPr lang="en-US" sz="3500" b="1" dirty="0">
                <a:solidFill>
                  <a:srgbClr val="F94CAF"/>
                </a:solidFill>
                <a:latin typeface="Inconsolata Bold" pitchFamily="34" charset="0"/>
                <a:ea typeface="Inconsolata Bold" pitchFamily="34" charset="-122"/>
                <a:cs typeface="Inconsolata Bold" pitchFamily="34" charset="-120"/>
              </a:rPr>
              <a:t>Occupation and Sales Contribution</a:t>
            </a:r>
            <a:endParaRPr lang="en-US" sz="3500" dirty="0"/>
          </a:p>
        </p:txBody>
      </p:sp>
      <p:pic>
        <p:nvPicPr>
          <p:cNvPr id="3" name="Image 0" descr="preencoded.png">    </p:cNvPr>
          <p:cNvPicPr>
            <a:picLocks noChangeAspect="1"/>
          </p:cNvPicPr>
          <p:nvPr/>
        </p:nvPicPr>
        <p:blipFill>
          <a:blip r:embed="rId1"/>
          <a:stretch>
            <a:fillRect/>
          </a:stretch>
        </p:blipFill>
        <p:spPr>
          <a:xfrm>
            <a:off x="627578" y="1411962"/>
            <a:ext cx="8519160" cy="5372100"/>
          </a:xfrm>
          <a:prstGeom prst="rect">
            <a:avLst/>
          </a:prstGeom>
        </p:spPr>
      </p:pic>
      <p:sp>
        <p:nvSpPr>
          <p:cNvPr id="4" name="Text 1"/>
          <p:cNvSpPr/>
          <p:nvPr/>
        </p:nvSpPr>
        <p:spPr>
          <a:xfrm>
            <a:off x="627578" y="7165062"/>
            <a:ext cx="2241471" cy="280154"/>
          </a:xfrm>
          <a:prstGeom prst="rect">
            <a:avLst/>
          </a:prstGeom>
          <a:noFill/>
          <a:ln/>
        </p:spPr>
        <p:txBody>
          <a:bodyPr wrap="none" lIns="0" tIns="0" rIns="0" bIns="0" rtlCol="0" anchor="t"/>
          <a:lstStyle/>
          <a:p>
            <a:pPr algn="l" indent="0" marL="0">
              <a:lnSpc>
                <a:spcPts val="2200"/>
              </a:lnSpc>
              <a:buNone/>
            </a:pPr>
            <a:r>
              <a:rPr lang="en-US" sz="1750" b="1" dirty="0">
                <a:solidFill>
                  <a:srgbClr val="F94CAF"/>
                </a:solidFill>
                <a:latin typeface="Inconsolata Bold" pitchFamily="34" charset="0"/>
                <a:ea typeface="Inconsolata Bold" pitchFamily="34" charset="-122"/>
                <a:cs typeface="Inconsolata Bold" pitchFamily="34" charset="-120"/>
              </a:rPr>
              <a:t>Order Counts</a:t>
            </a:r>
            <a:endParaRPr lang="en-US" sz="1750" dirty="0"/>
          </a:p>
        </p:txBody>
      </p:sp>
      <p:sp>
        <p:nvSpPr>
          <p:cNvPr id="5" name="Text 2"/>
          <p:cNvSpPr/>
          <p:nvPr/>
        </p:nvSpPr>
        <p:spPr>
          <a:xfrm>
            <a:off x="627578" y="7624524"/>
            <a:ext cx="6468904" cy="573643"/>
          </a:xfrm>
          <a:prstGeom prst="rect">
            <a:avLst/>
          </a:prstGeom>
          <a:noFill/>
          <a:ln/>
        </p:spPr>
        <p:txBody>
          <a:bodyPr wrap="square" lIns="0" tIns="0" rIns="0" bIns="0" rtlCol="0" anchor="t"/>
          <a:lstStyle/>
          <a:p>
            <a:pPr algn="l" indent="0" marL="0">
              <a:lnSpc>
                <a:spcPts val="2250"/>
              </a:lnSpc>
              <a:buNone/>
            </a:pPr>
            <a:r>
              <a:rPr lang="en-US" sz="1400" dirty="0">
                <a:solidFill>
                  <a:srgbClr val="DAD1E6"/>
                </a:solidFill>
                <a:latin typeface="Fira Sans" pitchFamily="34" charset="0"/>
                <a:ea typeface="Fira Sans" pitchFamily="34" charset="-122"/>
                <a:cs typeface="Fira Sans" pitchFamily="34" charset="-120"/>
              </a:rPr>
              <a:t>Working professionals and healthcare workers place the most orders during the New Year sales.</a:t>
            </a:r>
            <a:endParaRPr lang="en-US" sz="1400" dirty="0"/>
          </a:p>
        </p:txBody>
      </p:sp>
      <p:sp>
        <p:nvSpPr>
          <p:cNvPr id="6" name="Text 3"/>
          <p:cNvSpPr/>
          <p:nvPr/>
        </p:nvSpPr>
        <p:spPr>
          <a:xfrm>
            <a:off x="7541538" y="7165062"/>
            <a:ext cx="2241471" cy="280154"/>
          </a:xfrm>
          <a:prstGeom prst="rect">
            <a:avLst/>
          </a:prstGeom>
          <a:noFill/>
          <a:ln/>
        </p:spPr>
        <p:txBody>
          <a:bodyPr wrap="none" lIns="0" tIns="0" rIns="0" bIns="0" rtlCol="0" anchor="t"/>
          <a:lstStyle/>
          <a:p>
            <a:pPr algn="l" indent="0" marL="0">
              <a:lnSpc>
                <a:spcPts val="2200"/>
              </a:lnSpc>
              <a:buNone/>
            </a:pPr>
            <a:r>
              <a:rPr lang="en-US" sz="1750" b="1" dirty="0">
                <a:solidFill>
                  <a:srgbClr val="F94CAF"/>
                </a:solidFill>
                <a:latin typeface="Inconsolata Bold" pitchFamily="34" charset="0"/>
                <a:ea typeface="Inconsolata Bold" pitchFamily="34" charset="-122"/>
                <a:cs typeface="Inconsolata Bold" pitchFamily="34" charset="-120"/>
              </a:rPr>
              <a:t>Sales Volume</a:t>
            </a:r>
            <a:endParaRPr lang="en-US" sz="1750" dirty="0"/>
          </a:p>
        </p:txBody>
      </p:sp>
      <p:sp>
        <p:nvSpPr>
          <p:cNvPr id="7" name="Text 4"/>
          <p:cNvSpPr/>
          <p:nvPr/>
        </p:nvSpPr>
        <p:spPr>
          <a:xfrm>
            <a:off x="7541538" y="7624524"/>
            <a:ext cx="6468904" cy="573643"/>
          </a:xfrm>
          <a:prstGeom prst="rect">
            <a:avLst/>
          </a:prstGeom>
          <a:noFill/>
          <a:ln/>
        </p:spPr>
        <p:txBody>
          <a:bodyPr wrap="square" lIns="0" tIns="0" rIns="0" bIns="0" rtlCol="0" anchor="t"/>
          <a:lstStyle/>
          <a:p>
            <a:pPr algn="l" indent="0" marL="0">
              <a:lnSpc>
                <a:spcPts val="2250"/>
              </a:lnSpc>
              <a:buNone/>
            </a:pPr>
            <a:r>
              <a:rPr lang="en-US" sz="1400" dirty="0">
                <a:solidFill>
                  <a:srgbClr val="DAD1E6"/>
                </a:solidFill>
                <a:latin typeface="Fira Sans" pitchFamily="34" charset="0"/>
                <a:ea typeface="Fira Sans" pitchFamily="34" charset="-122"/>
                <a:cs typeface="Fira Sans" pitchFamily="34" charset="-120"/>
              </a:rPr>
              <a:t>These occupations also contribute the highest total purchase amounts, likely due to better income levels.</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95093"/>
            <a:ext cx="7556421" cy="2126337"/>
          </a:xfrm>
          <a:prstGeom prst="rect">
            <a:avLst/>
          </a:prstGeom>
          <a:noFill/>
          <a:ln/>
        </p:spPr>
        <p:txBody>
          <a:bodyPr wrap="squar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Product Category Preferences by Age and Gender</a:t>
            </a:r>
            <a:endParaRPr lang="en-US" sz="4450" dirty="0"/>
          </a:p>
        </p:txBody>
      </p:sp>
      <p:pic>
        <p:nvPicPr>
          <p:cNvPr id="4" name="Image 1" descr="preencoded.png">    </p:cNvPr>
          <p:cNvPicPr>
            <a:picLocks noChangeAspect="1"/>
          </p:cNvPicPr>
          <p:nvPr/>
        </p:nvPicPr>
        <p:blipFill>
          <a:blip r:embed="rId2"/>
          <a:stretch>
            <a:fillRect/>
          </a:stretch>
        </p:blipFill>
        <p:spPr>
          <a:xfrm>
            <a:off x="6280190" y="4161592"/>
            <a:ext cx="566976" cy="566976"/>
          </a:xfrm>
          <a:prstGeom prst="rect">
            <a:avLst/>
          </a:prstGeom>
        </p:spPr>
      </p:pic>
      <p:sp>
        <p:nvSpPr>
          <p:cNvPr id="5" name="Text 1"/>
          <p:cNvSpPr/>
          <p:nvPr/>
        </p:nvSpPr>
        <p:spPr>
          <a:xfrm>
            <a:off x="6280190" y="495538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Age Group 26-35</a:t>
            </a:r>
            <a:endParaRPr lang="en-US" sz="2200" dirty="0"/>
          </a:p>
        </p:txBody>
      </p:sp>
      <p:sp>
        <p:nvSpPr>
          <p:cNvPr id="6" name="Text 2"/>
          <p:cNvSpPr/>
          <p:nvPr/>
        </p:nvSpPr>
        <p:spPr>
          <a:xfrm>
            <a:off x="6280190" y="5445800"/>
            <a:ext cx="3636407"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This age group contributes the most to purchases across all product categories.</a:t>
            </a:r>
            <a:endParaRPr lang="en-US" sz="1750" dirty="0"/>
          </a:p>
        </p:txBody>
      </p:sp>
      <p:pic>
        <p:nvPicPr>
          <p:cNvPr id="7" name="Image 2" descr="preencoded.png">    </p:cNvPr>
          <p:cNvPicPr>
            <a:picLocks noChangeAspect="1"/>
          </p:cNvPicPr>
          <p:nvPr/>
        </p:nvPicPr>
        <p:blipFill>
          <a:blip r:embed="rId3"/>
          <a:stretch>
            <a:fillRect/>
          </a:stretch>
        </p:blipFill>
        <p:spPr>
          <a:xfrm>
            <a:off x="10200084" y="4161592"/>
            <a:ext cx="566976" cy="566976"/>
          </a:xfrm>
          <a:prstGeom prst="rect">
            <a:avLst/>
          </a:prstGeom>
        </p:spPr>
      </p:pic>
      <p:sp>
        <p:nvSpPr>
          <p:cNvPr id="8" name="Text 3"/>
          <p:cNvSpPr/>
          <p:nvPr/>
        </p:nvSpPr>
        <p:spPr>
          <a:xfrm>
            <a:off x="10200084" y="495538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Gender Variation</a:t>
            </a:r>
            <a:endParaRPr lang="en-US" sz="2200" dirty="0"/>
          </a:p>
        </p:txBody>
      </p:sp>
      <p:sp>
        <p:nvSpPr>
          <p:cNvPr id="9" name="Text 4"/>
          <p:cNvSpPr/>
          <p:nvPr/>
        </p:nvSpPr>
        <p:spPr>
          <a:xfrm>
            <a:off x="10200084" y="5445800"/>
            <a:ext cx="3636526"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Males generally spend more than females in each product category during the New Year sales.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071324"/>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Summary and Customer Profile</a:t>
            </a:r>
            <a:endParaRPr lang="en-US" sz="4450" dirty="0"/>
          </a:p>
        </p:txBody>
      </p:sp>
      <p:sp>
        <p:nvSpPr>
          <p:cNvPr id="4" name="Shape 1"/>
          <p:cNvSpPr/>
          <p:nvPr/>
        </p:nvSpPr>
        <p:spPr>
          <a:xfrm>
            <a:off x="6280190" y="2829044"/>
            <a:ext cx="170021" cy="1216223"/>
          </a:xfrm>
          <a:prstGeom prst="roundRect">
            <a:avLst>
              <a:gd name="adj" fmla="val 20012"/>
            </a:avLst>
          </a:prstGeom>
          <a:solidFill>
            <a:srgbClr val="433550"/>
          </a:solidFill>
          <a:ln/>
        </p:spPr>
      </p:sp>
      <p:sp>
        <p:nvSpPr>
          <p:cNvPr id="5" name="Text 2"/>
          <p:cNvSpPr/>
          <p:nvPr/>
        </p:nvSpPr>
        <p:spPr>
          <a:xfrm>
            <a:off x="6790373" y="2829044"/>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Key Insights</a:t>
            </a:r>
            <a:endParaRPr lang="en-US" sz="2200" dirty="0"/>
          </a:p>
        </p:txBody>
      </p:sp>
      <p:sp>
        <p:nvSpPr>
          <p:cNvPr id="6" name="Text 3"/>
          <p:cNvSpPr/>
          <p:nvPr/>
        </p:nvSpPr>
        <p:spPr>
          <a:xfrm>
            <a:off x="6790373" y="3319463"/>
            <a:ext cx="7046238"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Men aged 26-35, especially married individuals, dominate purchase activity and spending.</a:t>
            </a:r>
            <a:endParaRPr lang="en-US" sz="1750" dirty="0"/>
          </a:p>
        </p:txBody>
      </p:sp>
      <p:sp>
        <p:nvSpPr>
          <p:cNvPr id="7" name="Shape 4"/>
          <p:cNvSpPr/>
          <p:nvPr/>
        </p:nvSpPr>
        <p:spPr>
          <a:xfrm>
            <a:off x="6620351" y="4272082"/>
            <a:ext cx="170021" cy="1216223"/>
          </a:xfrm>
          <a:prstGeom prst="roundRect">
            <a:avLst>
              <a:gd name="adj" fmla="val 20012"/>
            </a:avLst>
          </a:prstGeom>
          <a:solidFill>
            <a:srgbClr val="433550"/>
          </a:solidFill>
          <a:ln/>
        </p:spPr>
      </p:sp>
      <p:sp>
        <p:nvSpPr>
          <p:cNvPr id="8" name="Text 5"/>
          <p:cNvSpPr/>
          <p:nvPr/>
        </p:nvSpPr>
        <p:spPr>
          <a:xfrm>
            <a:off x="7130534" y="4272082"/>
            <a:ext cx="4108966"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Top Locations and Occupations</a:t>
            </a:r>
            <a:endParaRPr lang="en-US" sz="2200" dirty="0"/>
          </a:p>
        </p:txBody>
      </p:sp>
      <p:sp>
        <p:nvSpPr>
          <p:cNvPr id="9" name="Text 6"/>
          <p:cNvSpPr/>
          <p:nvPr/>
        </p:nvSpPr>
        <p:spPr>
          <a:xfrm>
            <a:off x="7130534" y="4762500"/>
            <a:ext cx="6706076"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Uttar Pradesh, Maharashtra, and Karnataka lead in sales; working professionals and healthcare workers contribute most.</a:t>
            </a:r>
            <a:endParaRPr lang="en-US" sz="1750" dirty="0"/>
          </a:p>
        </p:txBody>
      </p:sp>
      <p:sp>
        <p:nvSpPr>
          <p:cNvPr id="10" name="Shape 7"/>
          <p:cNvSpPr/>
          <p:nvPr/>
        </p:nvSpPr>
        <p:spPr>
          <a:xfrm>
            <a:off x="6960632" y="5715119"/>
            <a:ext cx="170021" cy="1216223"/>
          </a:xfrm>
          <a:prstGeom prst="roundRect">
            <a:avLst>
              <a:gd name="adj" fmla="val 20012"/>
            </a:avLst>
          </a:prstGeom>
          <a:solidFill>
            <a:srgbClr val="433550"/>
          </a:solidFill>
          <a:ln/>
        </p:spPr>
      </p:sp>
      <p:sp>
        <p:nvSpPr>
          <p:cNvPr id="11" name="Text 8"/>
          <p:cNvSpPr/>
          <p:nvPr/>
        </p:nvSpPr>
        <p:spPr>
          <a:xfrm>
            <a:off x="7470815" y="571511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Product Preferences</a:t>
            </a:r>
            <a:endParaRPr lang="en-US" sz="2200" dirty="0"/>
          </a:p>
        </p:txBody>
      </p:sp>
      <p:sp>
        <p:nvSpPr>
          <p:cNvPr id="12" name="Text 9"/>
          <p:cNvSpPr/>
          <p:nvPr/>
        </p:nvSpPr>
        <p:spPr>
          <a:xfrm>
            <a:off x="7470815" y="6205538"/>
            <a:ext cx="6365796"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Electronics, clothing, and food are the most popular categories with high purchase values.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2025-05-21T15:03:34Z</dcterms:created>
  <dcterms:modified xsi:type="dcterms:W3CDTF">2025-05-21T15:03:34Z</dcterms:modified>
</cp:coreProperties>
</file>